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322" r:id="rId3"/>
    <p:sldId id="328" r:id="rId4"/>
    <p:sldId id="324" r:id="rId5"/>
    <p:sldId id="325" r:id="rId6"/>
    <p:sldId id="326" r:id="rId7"/>
    <p:sldId id="327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63" r:id="rId29"/>
    <p:sldId id="350" r:id="rId30"/>
    <p:sldId id="364" r:id="rId31"/>
    <p:sldId id="351" r:id="rId32"/>
    <p:sldId id="352" r:id="rId33"/>
    <p:sldId id="361" r:id="rId34"/>
    <p:sldId id="353" r:id="rId35"/>
    <p:sldId id="362" r:id="rId36"/>
    <p:sldId id="354" r:id="rId37"/>
    <p:sldId id="355" r:id="rId38"/>
    <p:sldId id="357" r:id="rId39"/>
    <p:sldId id="358" r:id="rId40"/>
    <p:sldId id="359" r:id="rId41"/>
    <p:sldId id="36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79A066-35AC-4879-9E01-F83F9E2A4AFE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E0E0C0-9CE0-43CC-8D69-186934EA0939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Социально – коммуникативное развитие: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совместная посадка  и уход за овощными культурами </a:t>
          </a:r>
          <a:r>
            <a:rPr lang="ru-RU" sz="1600" dirty="0" smtClean="0">
              <a:solidFill>
                <a:schemeClr val="bg1"/>
              </a:solidFill>
            </a:rPr>
            <a:t>.</a:t>
          </a:r>
          <a:endParaRPr lang="ru-RU" sz="1600" dirty="0">
            <a:solidFill>
              <a:schemeClr val="bg1"/>
            </a:solidFill>
          </a:endParaRPr>
        </a:p>
      </dgm:t>
    </dgm:pt>
    <dgm:pt modelId="{E8C8F945-C3B9-4F91-8468-F52390DD037E}" type="parTrans" cxnId="{560EB0C0-4A09-4F75-8CE9-4DB1F6A4411B}">
      <dgm:prSet/>
      <dgm:spPr/>
      <dgm:t>
        <a:bodyPr/>
        <a:lstStyle/>
        <a:p>
          <a:endParaRPr lang="ru-RU"/>
        </a:p>
      </dgm:t>
    </dgm:pt>
    <dgm:pt modelId="{227F9552-6A9C-47B5-8B1F-0775A61E26C1}" type="sibTrans" cxnId="{560EB0C0-4A09-4F75-8CE9-4DB1F6A4411B}">
      <dgm:prSet/>
      <dgm:spPr/>
      <dgm:t>
        <a:bodyPr/>
        <a:lstStyle/>
        <a:p>
          <a:endParaRPr lang="ru-RU"/>
        </a:p>
      </dgm:t>
    </dgm:pt>
    <dgm:pt modelId="{3D68EE49-43B2-4E6C-B630-EEA35BF8056A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Художественно – эстетическое развитие: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лепка, рисование, аппликация по теме проекта.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C7CE6F-F86F-4485-86DC-2E7056A67D56}" type="parTrans" cxnId="{C6DFB7CC-7DFD-4645-8E50-A0FB26744538}">
      <dgm:prSet/>
      <dgm:spPr/>
      <dgm:t>
        <a:bodyPr/>
        <a:lstStyle/>
        <a:p>
          <a:endParaRPr lang="ru-RU"/>
        </a:p>
      </dgm:t>
    </dgm:pt>
    <dgm:pt modelId="{FA2A963C-A11B-40B5-BBD4-0F3D20ADD303}" type="sibTrans" cxnId="{C6DFB7CC-7DFD-4645-8E50-A0FB26744538}">
      <dgm:prSet/>
      <dgm:spPr/>
      <dgm:t>
        <a:bodyPr/>
        <a:lstStyle/>
        <a:p>
          <a:endParaRPr lang="ru-RU"/>
        </a:p>
      </dgm:t>
    </dgm:pt>
    <dgm:pt modelId="{4AA8795E-FBA1-4BE4-A19F-6C949830C1EB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Речевое развитие: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чтение рассказов и разучивание  загадок, пословиц.   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ADE84D-0A43-4EEC-8A8D-551472A80F31}" type="parTrans" cxnId="{63B2ED47-F7CA-42B4-A253-4B837A5EBB70}">
      <dgm:prSet/>
      <dgm:spPr/>
      <dgm:t>
        <a:bodyPr/>
        <a:lstStyle/>
        <a:p>
          <a:endParaRPr lang="ru-RU"/>
        </a:p>
      </dgm:t>
    </dgm:pt>
    <dgm:pt modelId="{46A1F7CF-D1B1-4545-ABE6-4B2B8D6329C1}" type="sibTrans" cxnId="{63B2ED47-F7CA-42B4-A253-4B837A5EBB70}">
      <dgm:prSet/>
      <dgm:spPr/>
      <dgm:t>
        <a:bodyPr/>
        <a:lstStyle/>
        <a:p>
          <a:endParaRPr lang="ru-RU"/>
        </a:p>
      </dgm:t>
    </dgm:pt>
    <dgm:pt modelId="{DDC5085F-8236-422D-83AA-07F57F1C8E35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Физическое развитие: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подвижные игры. 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3C4DD4D-8898-4568-B3E8-3BD2AA8B62CE}" type="parTrans" cxnId="{302AC990-2302-4C17-8D19-5EA05E8D5224}">
      <dgm:prSet/>
      <dgm:spPr/>
      <dgm:t>
        <a:bodyPr/>
        <a:lstStyle/>
        <a:p>
          <a:endParaRPr lang="ru-RU"/>
        </a:p>
      </dgm:t>
    </dgm:pt>
    <dgm:pt modelId="{99C4C171-C110-4FF6-ADBB-9E4D6F7B09E4}" type="sibTrans" cxnId="{302AC990-2302-4C17-8D19-5EA05E8D5224}">
      <dgm:prSet/>
      <dgm:spPr/>
      <dgm:t>
        <a:bodyPr/>
        <a:lstStyle/>
        <a:p>
          <a:endParaRPr lang="ru-RU"/>
        </a:p>
      </dgm:t>
    </dgm:pt>
    <dgm:pt modelId="{186C2301-EE4D-4947-A481-C7DF79A8232A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Познавательное развитие: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занятие по ознакомлению детей о том, как создать условия для выращивания овощных культур в комнате на окне</a:t>
          </a:r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ru-RU" sz="18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867E73-FAC7-4CCE-A3E4-1F9E6E2D592E}" type="parTrans" cxnId="{3BE16807-1FCF-4B0D-B34E-76D3AF3D0659}">
      <dgm:prSet/>
      <dgm:spPr/>
      <dgm:t>
        <a:bodyPr/>
        <a:lstStyle/>
        <a:p>
          <a:endParaRPr lang="ru-RU"/>
        </a:p>
      </dgm:t>
    </dgm:pt>
    <dgm:pt modelId="{8D4423F5-9E69-4994-9A4E-9D5A95126446}" type="sibTrans" cxnId="{3BE16807-1FCF-4B0D-B34E-76D3AF3D0659}">
      <dgm:prSet/>
      <dgm:spPr/>
      <dgm:t>
        <a:bodyPr/>
        <a:lstStyle/>
        <a:p>
          <a:endParaRPr lang="ru-RU"/>
        </a:p>
      </dgm:t>
    </dgm:pt>
    <dgm:pt modelId="{164F6018-DCA7-4C7B-91BD-088B981CF0C5}" type="pres">
      <dgm:prSet presAssocID="{0879A066-35AC-4879-9E01-F83F9E2A4AF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17DA9C-5206-47C6-AEB1-4673FB4CC490}" type="pres">
      <dgm:prSet presAssocID="{EAE0E0C0-9CE0-43CC-8D69-186934EA0939}" presName="node" presStyleLbl="node1" presStyleIdx="0" presStyleCnt="5" custScaleX="128198" custScaleY="2571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E7E06-AAE8-42DE-B6FA-7957A7CD824E}" type="pres">
      <dgm:prSet presAssocID="{EAE0E0C0-9CE0-43CC-8D69-186934EA0939}" presName="spNode" presStyleCnt="0"/>
      <dgm:spPr/>
    </dgm:pt>
    <dgm:pt modelId="{D8E91AF0-0EA5-4CA8-ADD2-D24BA21C5440}" type="pres">
      <dgm:prSet presAssocID="{227F9552-6A9C-47B5-8B1F-0775A61E26C1}" presName="sibTrans" presStyleLbl="sibTrans1D1" presStyleIdx="0" presStyleCnt="5"/>
      <dgm:spPr/>
      <dgm:t>
        <a:bodyPr/>
        <a:lstStyle/>
        <a:p>
          <a:endParaRPr lang="ru-RU"/>
        </a:p>
      </dgm:t>
    </dgm:pt>
    <dgm:pt modelId="{EB180A31-6EFB-4765-A0BD-AA6F86A26944}" type="pres">
      <dgm:prSet presAssocID="{3D68EE49-43B2-4E6C-B630-EEA35BF8056A}" presName="node" presStyleLbl="node1" presStyleIdx="1" presStyleCnt="5" custScaleX="186863" custScaleY="2482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A6AC50-BB1F-4A86-B901-E82326D83DB2}" type="pres">
      <dgm:prSet presAssocID="{3D68EE49-43B2-4E6C-B630-EEA35BF8056A}" presName="spNode" presStyleCnt="0"/>
      <dgm:spPr/>
    </dgm:pt>
    <dgm:pt modelId="{2EDB039C-33DB-4FBD-80D8-0510CE5FFD18}" type="pres">
      <dgm:prSet presAssocID="{FA2A963C-A11B-40B5-BBD4-0F3D20ADD303}" presName="sibTrans" presStyleLbl="sibTrans1D1" presStyleIdx="1" presStyleCnt="5"/>
      <dgm:spPr/>
      <dgm:t>
        <a:bodyPr/>
        <a:lstStyle/>
        <a:p>
          <a:endParaRPr lang="ru-RU"/>
        </a:p>
      </dgm:t>
    </dgm:pt>
    <dgm:pt modelId="{E45737EA-3D88-406B-BC97-366D41BEC092}" type="pres">
      <dgm:prSet presAssocID="{4AA8795E-FBA1-4BE4-A19F-6C949830C1EB}" presName="node" presStyleLbl="node1" presStyleIdx="2" presStyleCnt="5" custScaleX="139315" custScaleY="184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00C19-5F63-4797-BCD1-C963B2A71CDC}" type="pres">
      <dgm:prSet presAssocID="{4AA8795E-FBA1-4BE4-A19F-6C949830C1EB}" presName="spNode" presStyleCnt="0"/>
      <dgm:spPr/>
    </dgm:pt>
    <dgm:pt modelId="{60E2344D-F698-4DB4-B793-BD1543F3CD78}" type="pres">
      <dgm:prSet presAssocID="{46A1F7CF-D1B1-4545-ABE6-4B2B8D6329C1}" presName="sibTrans" presStyleLbl="sibTrans1D1" presStyleIdx="2" presStyleCnt="5"/>
      <dgm:spPr/>
      <dgm:t>
        <a:bodyPr/>
        <a:lstStyle/>
        <a:p>
          <a:endParaRPr lang="ru-RU"/>
        </a:p>
      </dgm:t>
    </dgm:pt>
    <dgm:pt modelId="{451A001A-EC37-44FC-B4B2-8AEF5A47A074}" type="pres">
      <dgm:prSet presAssocID="{DDC5085F-8236-422D-83AA-07F57F1C8E35}" presName="node" presStyleLbl="node1" presStyleIdx="3" presStyleCnt="5" custScaleX="149408" custScaleY="184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6EAC0-5C86-4E62-A96A-8965509585EA}" type="pres">
      <dgm:prSet presAssocID="{DDC5085F-8236-422D-83AA-07F57F1C8E35}" presName="spNode" presStyleCnt="0"/>
      <dgm:spPr/>
    </dgm:pt>
    <dgm:pt modelId="{3E9C5DF6-6260-45AA-B445-6FCA45AE2987}" type="pres">
      <dgm:prSet presAssocID="{99C4C171-C110-4FF6-ADBB-9E4D6F7B09E4}" presName="sibTrans" presStyleLbl="sibTrans1D1" presStyleIdx="3" presStyleCnt="5"/>
      <dgm:spPr/>
      <dgm:t>
        <a:bodyPr/>
        <a:lstStyle/>
        <a:p>
          <a:endParaRPr lang="ru-RU"/>
        </a:p>
      </dgm:t>
    </dgm:pt>
    <dgm:pt modelId="{DF9707B6-63D7-467F-B24C-0C9494E581D2}" type="pres">
      <dgm:prSet presAssocID="{186C2301-EE4D-4947-A481-C7DF79A8232A}" presName="node" presStyleLbl="node1" presStyleIdx="4" presStyleCnt="5" custScaleX="176290" custScaleY="2482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051C0D-12D8-4792-AD14-EEBF2B9904AD}" type="pres">
      <dgm:prSet presAssocID="{186C2301-EE4D-4947-A481-C7DF79A8232A}" presName="spNode" presStyleCnt="0"/>
      <dgm:spPr/>
    </dgm:pt>
    <dgm:pt modelId="{E1ABBA8F-DFA4-42E3-813E-0C8F7F17B2F0}" type="pres">
      <dgm:prSet presAssocID="{8D4423F5-9E69-4994-9A4E-9D5A95126446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457E7EA8-C56D-4B7D-82F5-1933C818E162}" type="presOf" srcId="{186C2301-EE4D-4947-A481-C7DF79A8232A}" destId="{DF9707B6-63D7-467F-B24C-0C9494E581D2}" srcOrd="0" destOrd="0" presId="urn:microsoft.com/office/officeart/2005/8/layout/cycle6"/>
    <dgm:cxn modelId="{F0E1803D-9D38-4B31-8732-55C3BE180D87}" type="presOf" srcId="{8D4423F5-9E69-4994-9A4E-9D5A95126446}" destId="{E1ABBA8F-DFA4-42E3-813E-0C8F7F17B2F0}" srcOrd="0" destOrd="0" presId="urn:microsoft.com/office/officeart/2005/8/layout/cycle6"/>
    <dgm:cxn modelId="{BEB5F0CE-ABD3-4CAC-A808-5E44D09D29B1}" type="presOf" srcId="{227F9552-6A9C-47B5-8B1F-0775A61E26C1}" destId="{D8E91AF0-0EA5-4CA8-ADD2-D24BA21C5440}" srcOrd="0" destOrd="0" presId="urn:microsoft.com/office/officeart/2005/8/layout/cycle6"/>
    <dgm:cxn modelId="{4D867A17-5602-4AE4-B532-BC20CD742AC1}" type="presOf" srcId="{0879A066-35AC-4879-9E01-F83F9E2A4AFE}" destId="{164F6018-DCA7-4C7B-91BD-088B981CF0C5}" srcOrd="0" destOrd="0" presId="urn:microsoft.com/office/officeart/2005/8/layout/cycle6"/>
    <dgm:cxn modelId="{358E0673-7089-4737-A2D6-B17987B9F783}" type="presOf" srcId="{46A1F7CF-D1B1-4545-ABE6-4B2B8D6329C1}" destId="{60E2344D-F698-4DB4-B793-BD1543F3CD78}" srcOrd="0" destOrd="0" presId="urn:microsoft.com/office/officeart/2005/8/layout/cycle6"/>
    <dgm:cxn modelId="{63B2ED47-F7CA-42B4-A253-4B837A5EBB70}" srcId="{0879A066-35AC-4879-9E01-F83F9E2A4AFE}" destId="{4AA8795E-FBA1-4BE4-A19F-6C949830C1EB}" srcOrd="2" destOrd="0" parTransId="{42ADE84D-0A43-4EEC-8A8D-551472A80F31}" sibTransId="{46A1F7CF-D1B1-4545-ABE6-4B2B8D6329C1}"/>
    <dgm:cxn modelId="{560EB0C0-4A09-4F75-8CE9-4DB1F6A4411B}" srcId="{0879A066-35AC-4879-9E01-F83F9E2A4AFE}" destId="{EAE0E0C0-9CE0-43CC-8D69-186934EA0939}" srcOrd="0" destOrd="0" parTransId="{E8C8F945-C3B9-4F91-8468-F52390DD037E}" sibTransId="{227F9552-6A9C-47B5-8B1F-0775A61E26C1}"/>
    <dgm:cxn modelId="{3BE16807-1FCF-4B0D-B34E-76D3AF3D0659}" srcId="{0879A066-35AC-4879-9E01-F83F9E2A4AFE}" destId="{186C2301-EE4D-4947-A481-C7DF79A8232A}" srcOrd="4" destOrd="0" parTransId="{C4867E73-FAC7-4CCE-A3E4-1F9E6E2D592E}" sibTransId="{8D4423F5-9E69-4994-9A4E-9D5A95126446}"/>
    <dgm:cxn modelId="{9D449A98-CA1E-4D2E-ACC4-A1A5964B0E2D}" type="presOf" srcId="{EAE0E0C0-9CE0-43CC-8D69-186934EA0939}" destId="{E217DA9C-5206-47C6-AEB1-4673FB4CC490}" srcOrd="0" destOrd="0" presId="urn:microsoft.com/office/officeart/2005/8/layout/cycle6"/>
    <dgm:cxn modelId="{960CB01D-8F18-4C83-881F-420690C48A0E}" type="presOf" srcId="{4AA8795E-FBA1-4BE4-A19F-6C949830C1EB}" destId="{E45737EA-3D88-406B-BC97-366D41BEC092}" srcOrd="0" destOrd="0" presId="urn:microsoft.com/office/officeart/2005/8/layout/cycle6"/>
    <dgm:cxn modelId="{D90596A7-1322-49A9-92EE-B1561F76ED11}" type="presOf" srcId="{DDC5085F-8236-422D-83AA-07F57F1C8E35}" destId="{451A001A-EC37-44FC-B4B2-8AEF5A47A074}" srcOrd="0" destOrd="0" presId="urn:microsoft.com/office/officeart/2005/8/layout/cycle6"/>
    <dgm:cxn modelId="{A994757F-8809-4D57-9A0E-8C8BAC7E9FD4}" type="presOf" srcId="{99C4C171-C110-4FF6-ADBB-9E4D6F7B09E4}" destId="{3E9C5DF6-6260-45AA-B445-6FCA45AE2987}" srcOrd="0" destOrd="0" presId="urn:microsoft.com/office/officeart/2005/8/layout/cycle6"/>
    <dgm:cxn modelId="{302AC990-2302-4C17-8D19-5EA05E8D5224}" srcId="{0879A066-35AC-4879-9E01-F83F9E2A4AFE}" destId="{DDC5085F-8236-422D-83AA-07F57F1C8E35}" srcOrd="3" destOrd="0" parTransId="{83C4DD4D-8898-4568-B3E8-3BD2AA8B62CE}" sibTransId="{99C4C171-C110-4FF6-ADBB-9E4D6F7B09E4}"/>
    <dgm:cxn modelId="{C10413F9-24FD-4CA4-AD2F-6F867D63175C}" type="presOf" srcId="{3D68EE49-43B2-4E6C-B630-EEA35BF8056A}" destId="{EB180A31-6EFB-4765-A0BD-AA6F86A26944}" srcOrd="0" destOrd="0" presId="urn:microsoft.com/office/officeart/2005/8/layout/cycle6"/>
    <dgm:cxn modelId="{C6DFB7CC-7DFD-4645-8E50-A0FB26744538}" srcId="{0879A066-35AC-4879-9E01-F83F9E2A4AFE}" destId="{3D68EE49-43B2-4E6C-B630-EEA35BF8056A}" srcOrd="1" destOrd="0" parTransId="{62C7CE6F-F86F-4485-86DC-2E7056A67D56}" sibTransId="{FA2A963C-A11B-40B5-BBD4-0F3D20ADD303}"/>
    <dgm:cxn modelId="{4B0F6913-12A9-491B-9787-23690F0E13F0}" type="presOf" srcId="{FA2A963C-A11B-40B5-BBD4-0F3D20ADD303}" destId="{2EDB039C-33DB-4FBD-80D8-0510CE5FFD18}" srcOrd="0" destOrd="0" presId="urn:microsoft.com/office/officeart/2005/8/layout/cycle6"/>
    <dgm:cxn modelId="{A38432B2-46C0-4DB1-B1F1-987341FF40DD}" type="presParOf" srcId="{164F6018-DCA7-4C7B-91BD-088B981CF0C5}" destId="{E217DA9C-5206-47C6-AEB1-4673FB4CC490}" srcOrd="0" destOrd="0" presId="urn:microsoft.com/office/officeart/2005/8/layout/cycle6"/>
    <dgm:cxn modelId="{1E0553AB-7A1F-4383-83C1-98C09A984B34}" type="presParOf" srcId="{164F6018-DCA7-4C7B-91BD-088B981CF0C5}" destId="{0AEE7E06-AAE8-42DE-B6FA-7957A7CD824E}" srcOrd="1" destOrd="0" presId="urn:microsoft.com/office/officeart/2005/8/layout/cycle6"/>
    <dgm:cxn modelId="{7EC2CD82-360D-4812-9403-BAFBC4382A7A}" type="presParOf" srcId="{164F6018-DCA7-4C7B-91BD-088B981CF0C5}" destId="{D8E91AF0-0EA5-4CA8-ADD2-D24BA21C5440}" srcOrd="2" destOrd="0" presId="urn:microsoft.com/office/officeart/2005/8/layout/cycle6"/>
    <dgm:cxn modelId="{DDF7EC1D-1DBE-423F-9A9A-5AAF15A6E586}" type="presParOf" srcId="{164F6018-DCA7-4C7B-91BD-088B981CF0C5}" destId="{EB180A31-6EFB-4765-A0BD-AA6F86A26944}" srcOrd="3" destOrd="0" presId="urn:microsoft.com/office/officeart/2005/8/layout/cycle6"/>
    <dgm:cxn modelId="{698EE531-1CA0-4620-87A6-53139D6850BA}" type="presParOf" srcId="{164F6018-DCA7-4C7B-91BD-088B981CF0C5}" destId="{80A6AC50-BB1F-4A86-B901-E82326D83DB2}" srcOrd="4" destOrd="0" presId="urn:microsoft.com/office/officeart/2005/8/layout/cycle6"/>
    <dgm:cxn modelId="{E0501DB4-1601-441F-909A-8A6B1C2E41F2}" type="presParOf" srcId="{164F6018-DCA7-4C7B-91BD-088B981CF0C5}" destId="{2EDB039C-33DB-4FBD-80D8-0510CE5FFD18}" srcOrd="5" destOrd="0" presId="urn:microsoft.com/office/officeart/2005/8/layout/cycle6"/>
    <dgm:cxn modelId="{7447077C-0D48-41B0-825A-29982D6DB7B6}" type="presParOf" srcId="{164F6018-DCA7-4C7B-91BD-088B981CF0C5}" destId="{E45737EA-3D88-406B-BC97-366D41BEC092}" srcOrd="6" destOrd="0" presId="urn:microsoft.com/office/officeart/2005/8/layout/cycle6"/>
    <dgm:cxn modelId="{315F4234-4284-4C48-9BF8-EEC658D7FBA4}" type="presParOf" srcId="{164F6018-DCA7-4C7B-91BD-088B981CF0C5}" destId="{50300C19-5F63-4797-BCD1-C963B2A71CDC}" srcOrd="7" destOrd="0" presId="urn:microsoft.com/office/officeart/2005/8/layout/cycle6"/>
    <dgm:cxn modelId="{BFD67B10-5FB3-44C7-B2AE-2B1A98F64A14}" type="presParOf" srcId="{164F6018-DCA7-4C7B-91BD-088B981CF0C5}" destId="{60E2344D-F698-4DB4-B793-BD1543F3CD78}" srcOrd="8" destOrd="0" presId="urn:microsoft.com/office/officeart/2005/8/layout/cycle6"/>
    <dgm:cxn modelId="{FB6FDC2F-8465-425C-AD72-8D75DD8BEE06}" type="presParOf" srcId="{164F6018-DCA7-4C7B-91BD-088B981CF0C5}" destId="{451A001A-EC37-44FC-B4B2-8AEF5A47A074}" srcOrd="9" destOrd="0" presId="urn:microsoft.com/office/officeart/2005/8/layout/cycle6"/>
    <dgm:cxn modelId="{6C6CD398-1687-4047-AD8F-38D83613F30E}" type="presParOf" srcId="{164F6018-DCA7-4C7B-91BD-088B981CF0C5}" destId="{F836EAC0-5C86-4E62-A96A-8965509585EA}" srcOrd="10" destOrd="0" presId="urn:microsoft.com/office/officeart/2005/8/layout/cycle6"/>
    <dgm:cxn modelId="{A9F92E5A-6516-4A02-9BF9-79C8EDE5A273}" type="presParOf" srcId="{164F6018-DCA7-4C7B-91BD-088B981CF0C5}" destId="{3E9C5DF6-6260-45AA-B445-6FCA45AE2987}" srcOrd="11" destOrd="0" presId="urn:microsoft.com/office/officeart/2005/8/layout/cycle6"/>
    <dgm:cxn modelId="{41FFDC75-73B4-4F90-A844-2BEA63B8998E}" type="presParOf" srcId="{164F6018-DCA7-4C7B-91BD-088B981CF0C5}" destId="{DF9707B6-63D7-467F-B24C-0C9494E581D2}" srcOrd="12" destOrd="0" presId="urn:microsoft.com/office/officeart/2005/8/layout/cycle6"/>
    <dgm:cxn modelId="{D918B5D4-B913-42FA-9500-2E19703D5AF6}" type="presParOf" srcId="{164F6018-DCA7-4C7B-91BD-088B981CF0C5}" destId="{B1051C0D-12D8-4792-AD14-EEBF2B9904AD}" srcOrd="13" destOrd="0" presId="urn:microsoft.com/office/officeart/2005/8/layout/cycle6"/>
    <dgm:cxn modelId="{2B563BBD-E7BF-4BEF-A8E7-7C89C9F3E271}" type="presParOf" srcId="{164F6018-DCA7-4C7B-91BD-088B981CF0C5}" destId="{E1ABBA8F-DFA4-42E3-813E-0C8F7F17B2F0}" srcOrd="14" destOrd="0" presId="urn:microsoft.com/office/officeart/2005/8/layout/cycle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эльдорадо\Desktop\1436189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57356" y="1643050"/>
            <a:ext cx="507208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    Экологический проект  </a:t>
            </a:r>
          </a:p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 во второй младшей группе</a:t>
            </a:r>
          </a:p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              « Кнопочки»       </a:t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          « Огород на окне»  </a:t>
            </a:r>
          </a:p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воспитатели: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Канина С.А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Мансурова О.А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28596" y="571480"/>
            <a:ext cx="7429552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Обеспечение проектной деятельности: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Материально-технические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Компьютер, принтер</a:t>
            </a:r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ламинатор</a:t>
            </a:r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бумага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семена овощных культур</a:t>
            </a:r>
            <a:r>
              <a:rPr lang="ru-RU" sz="2000" b="1" baseline="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земля,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лейки. 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омик</a:t>
            </a:r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панно- декорация " Огород  на окне" газонная трава ( имитация)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Кадровые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ети,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родители,педагоги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младшей группы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Информационные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нтернет-ресурсы</a:t>
            </a:r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детская художественная литература дидактические игры по теме проекта</a:t>
            </a:r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методическая литература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57488" y="428604"/>
            <a:ext cx="392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Этапы проекта</a:t>
            </a:r>
            <a:endParaRPr lang="ru-RU" sz="3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71736" y="2285992"/>
            <a:ext cx="49292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Подготовительный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Основной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Заключительный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285728"/>
            <a:ext cx="8429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 1 этап – подготовительный</a:t>
            </a:r>
            <a:endParaRPr lang="ru-RU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57356" y="928670"/>
            <a:ext cx="62865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Беседы с детьми (выявление уровня знаний о растениях);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Составление плана работы над проектом;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Сбор материала необходимого для реализации проекта;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Чтение художественной литературы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пословиц, поговорок, песен, связанных с огородом и овощами);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Организация предметно – развивающей среды по теме проекта;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Изготовление дидактических игр и пособий;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Подготовка к художественной деятельности;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Подготовка анкеты для родителей.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43042" y="214290"/>
            <a:ext cx="678661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 Посадка семян огурца, перца помидора, лука, капусты в землю;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- Уход за растениями - полив, рыхление;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-  Выполнение заданий в самостоятельных наблюдениях;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-  Игровая, двигательная деятельность;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-  Участие в практической деятельности;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 Отгадывание загадок про овощи и фрукты;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-  Рисование, аппликация, лепка.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00298" y="142852"/>
            <a:ext cx="5429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 этап – основной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28794" y="285728"/>
            <a:ext cx="6786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 этап – заключительный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14546" y="1228398"/>
            <a:ext cx="46434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Tx/>
              <a:buChar char="-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Итоговая беседа с детьми (анализ проделанной работы);</a:t>
            </a:r>
          </a:p>
          <a:p>
            <a:pPr lvl="1"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Презентация проекта;</a:t>
            </a:r>
          </a:p>
          <a:p>
            <a:pPr lvl="1"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Представление опыта;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- Оформление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,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фотоотчёт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для родителей, фотоальбома « Посадили огород- посмотрите что растёт»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285728"/>
            <a:ext cx="7786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Мероприятия по реализации проекта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71604" y="1357298"/>
            <a:ext cx="55007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Беседы: -  «Что такое огород и что на нём растёт», «Что такое «Огород на окне»,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«Какие растения можно вырастить на подоконнике», «Семена».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2. Опытно-экспериментальная деятельность:  -  «Строение растений»,«Рост и развитие растений»,  «Вода и росток»,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«Солнце и росток»,«Проращивание семян»,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Наблюдения «Что растет на огороде?».</a:t>
            </a:r>
          </a:p>
          <a:p>
            <a:pPr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500042"/>
            <a:ext cx="571504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3. Практическая деятельность: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Отбор и посев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семян,полив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уход и наблюдения за овощными культурами.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 Экологические занятия по темам: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«Семена», «Первые всходы»,  «Мир овощей».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5. Игровая деятельность: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Дидактические игры: «Чудесный мешочек», «Узнай на вкус и запах?», «Что растет на огороде?», «Посчитай, сколько?», «На что похожи овощи?»,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Словесных игры с движениями: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Игра «Вершки-корешки», игра «Большой — маленький», игра «Назови как можно больше признаков», игра «Узнай, о чем я говорю», игра «Назови ласково»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428604"/>
            <a:ext cx="54292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Настольная игра «Парные картинки», «Овощи»;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Рассматривание иллюстраций с изображением различных растений, которые можно вырастить на подоконнике,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рассматривание различных семян.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Художественно - творческая деятельность детей: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«Овощи».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Лепка « Овощи»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4000504"/>
            <a:ext cx="56435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7. Речевое развитие: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Чтение сказок: «Репка», «Вершки и корешки», «Пых».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- Загадывание загадок;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85918" y="428604"/>
            <a:ext cx="507208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Рассказ детей по теме: «А у нас в огороде»;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-  Разучивание с детьми стихов, загадок, пословиц и поговорок об овощах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85918" y="2000240"/>
            <a:ext cx="50720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8. Оформление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:"Овощи".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9. Работа с родителями: 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«Помощь ребенка на огороде»;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Анкетирование родителей;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Привлечение родителей к сбору материалов.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71670" y="1285860"/>
            <a:ext cx="54292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В группе был создан «Огород на окне»;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-Дети получили представления о том, что растения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живые, их надо поливать, сажать, выращивать;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Дети расширили представления о труде взрослых, научились называть трудовые действия;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Участники проекта получили положительные эмоции.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214290"/>
            <a:ext cx="735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 реализации проекта «Огород на окне»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были получены следующие результаты: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57224" y="1071546"/>
            <a:ext cx="72866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проекта-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познавательно-исследовательский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Продолжительность-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(февраль-май)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Участники проекта – дети, родители и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воспитатели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второй младшей   группы № 2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Канина С. А.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Мансурова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5984" y="0"/>
            <a:ext cx="5000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Работа с родителями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photocollage_2023528754432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7356" y="2143116"/>
            <a:ext cx="5357850" cy="44291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57290" y="500042"/>
            <a:ext cx="6215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Беседа  «Помощь ребенка на огороде»;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Анкетирование родителей;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Привлечение родителей к сбору материалов.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785794"/>
            <a:ext cx="6357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Знакомство с семенами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214290"/>
            <a:ext cx="7286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Практическая   деятельность детей</a:t>
            </a:r>
            <a:endParaRPr lang="ru-RU" sz="3200" dirty="0"/>
          </a:p>
        </p:txBody>
      </p:sp>
      <p:pic>
        <p:nvPicPr>
          <p:cNvPr id="9" name="Рисунок 8" descr="C:\Users\эльдорадо\Documents\Bluetooth Folder\photocollage_2023528840249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285860"/>
            <a:ext cx="5357849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0"/>
            <a:ext cx="59293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 Посадка огурца</a:t>
            </a:r>
            <a:endParaRPr lang="ru-RU" sz="3200" dirty="0"/>
          </a:p>
        </p:txBody>
      </p:sp>
      <p:pic>
        <p:nvPicPr>
          <p:cNvPr id="9" name="Рисунок 8" descr="photocollage_202352823231928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3042" y="571480"/>
            <a:ext cx="5572164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0"/>
            <a:ext cx="8429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       Посадка помидора            </a:t>
            </a:r>
            <a:endParaRPr lang="ru-RU" sz="3200" b="1" dirty="0"/>
          </a:p>
        </p:txBody>
      </p:sp>
      <p:pic>
        <p:nvPicPr>
          <p:cNvPr id="8" name="Рисунок 7" descr="photocollage_202352820541199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7356" y="500042"/>
            <a:ext cx="5429288" cy="6215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43042" y="-285776"/>
            <a:ext cx="4477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Посадка лука </a:t>
            </a:r>
            <a:endParaRPr lang="ru-RU" sz="3200" dirty="0"/>
          </a:p>
        </p:txBody>
      </p:sp>
      <p:pic>
        <p:nvPicPr>
          <p:cNvPr id="9" name="Рисунок 8" descr="photocollage_202352820471752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3042" y="785794"/>
            <a:ext cx="6143668" cy="5929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0"/>
            <a:ext cx="7786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       Посадка перца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photocollage_202352820433758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57290" y="571480"/>
            <a:ext cx="6357982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0"/>
            <a:ext cx="4429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Посадка капусты</a:t>
            </a:r>
            <a:endParaRPr lang="ru-RU" sz="3200" dirty="0"/>
          </a:p>
        </p:txBody>
      </p:sp>
      <p:pic>
        <p:nvPicPr>
          <p:cNvPr id="9" name="Рисунок 8" descr="photocollage_2023528927751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57290" y="500042"/>
            <a:ext cx="6215106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142852"/>
            <a:ext cx="614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          Наш огород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эльдорадо\Documents\Bluetooth Folder\photocollage_20235291242316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785794"/>
            <a:ext cx="714380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pic>
        <p:nvPicPr>
          <p:cNvPr id="8" name="Рисунок 7" descr="photocollage_2023528211524950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928662" y="214290"/>
            <a:ext cx="7072361" cy="6357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pic>
        <p:nvPicPr>
          <p:cNvPr id="8" name="Рисунок 7" descr="photocollage_202352916113761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8662" y="214290"/>
            <a:ext cx="7358114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214290"/>
            <a:ext cx="685804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	 Гипотеза.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условиях группы можно вырастить урожай на окне.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Проблемная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ситуация.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Недостаточные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знания детей об овощных культурах, способах и условиях их выращивания, о пользе овощных культур для здоровья человека, недостаточно практических навыков ухода за выращиваемыми овощными культурами.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pic>
        <p:nvPicPr>
          <p:cNvPr id="8" name="Рисунок 7" descr="photocollage_202352919375971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7224" y="214290"/>
            <a:ext cx="7286676" cy="6429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142852"/>
            <a:ext cx="5047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Лепим, рисуем , клеем</a:t>
            </a:r>
            <a:endParaRPr lang="ru-RU" sz="3200" dirty="0"/>
          </a:p>
        </p:txBody>
      </p:sp>
      <p:pic>
        <p:nvPicPr>
          <p:cNvPr id="9" name="Рисунок 8" descr="photocollage_2023529148364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8662" y="714356"/>
            <a:ext cx="6715172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pic>
        <p:nvPicPr>
          <p:cNvPr id="8" name="Рисунок 7" descr="photocollage_20235291433206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1538" y="214290"/>
            <a:ext cx="6929486" cy="650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pic>
        <p:nvPicPr>
          <p:cNvPr id="8" name="Рисунок 7" descr="photocollage_20235291645128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000100" y="142852"/>
            <a:ext cx="7000924" cy="650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28794" y="642918"/>
            <a:ext cx="49292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«Овощи»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57290" y="1428736"/>
            <a:ext cx="60007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err="1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Лэпбук</a:t>
            </a:r>
            <a:r>
              <a:rPr lang="ru-RU" sz="2800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тематическая или интерактивная папка, то есть самодельная бумажная книжка с кармашками, дверками, окошками, подвижными деталями, которые ребёнок может доставать, перекладывать и складывать по своему усмотрению, таким образом, в игровой форме запоминает или закрепляет пройденный мате</a:t>
            </a:r>
            <a:r>
              <a:rPr lang="ru-RU" sz="2400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риал.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pic>
        <p:nvPicPr>
          <p:cNvPr id="9" name="Рисунок 8" descr="photocollage_202352919465459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7356" y="214290"/>
            <a:ext cx="5500726" cy="6429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pic>
        <p:nvPicPr>
          <p:cNvPr id="10" name="Рисунок 9" descr="photocollage_20235291950545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85919" y="357166"/>
            <a:ext cx="5715040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pic>
        <p:nvPicPr>
          <p:cNvPr id="8" name="Рисунок 7" descr="photocollage_20235292022693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85918" y="285728"/>
            <a:ext cx="5572164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pic>
        <p:nvPicPr>
          <p:cNvPr id="8" name="Рисунок 7" descr="photocollage_20235231012288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28794" y="2214554"/>
            <a:ext cx="5357850" cy="45005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8596" y="357166"/>
            <a:ext cx="82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Драматизация сказки « Репка»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рамках реализации экологического проекта « Огород на окне» дети познакомились с особенностями выращивания культурного растения- репка и закрепили знания об овощных культурах посредством драматизации сказки « Репка»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500042"/>
            <a:ext cx="52149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Данный проект рекомендован воспитателям ДОУ для решения проблем по экологическому воспитанию детей с целью использования наиболее эффективных методов и приемов в работе.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71802" y="214290"/>
            <a:ext cx="3357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71670" y="857232"/>
            <a:ext cx="635798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Дети младшего дошкольного возраста в недостаточной степени имеют представления о растениях, о том, где они растут, о необходимых условиях их роста, их интерес к познавательно-исследовательской деятельности недостаточно развит.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Исследовательская, поисковая активность – естественное состояние ребенка, он настроен на познание мира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pic>
        <p:nvPicPr>
          <p:cNvPr id="9" name="Рисунок 8" descr="2023-05-29-12-37-56~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357290" y="1071546"/>
            <a:ext cx="6572296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600200"/>
            <a:ext cx="3647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7" algn="ctr"/>
            <a:endParaRPr lang="ru-RU" i="1" dirty="0" smtClean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 descr="C:\Users\эльдорадо\Desktop\1436189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857356" y="2000240"/>
            <a:ext cx="507209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785794"/>
            <a:ext cx="492922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Создать в группе детского сада огород на окне объект проектной деятельности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Влияние окружающей среды на рост развитие растений.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Предмет проектной деятельности-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выращивание овощных культур в комнатных условиях.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00298" y="21429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Проектная идея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28860" y="428604"/>
            <a:ext cx="48577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познавательного интереса через выращивание и уход за овощными культурами в комнатных условиях.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00364" y="0"/>
            <a:ext cx="2958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14546" y="714356"/>
            <a:ext cx="52149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/>
          </a:p>
          <a:p>
            <a:r>
              <a:rPr lang="ru-RU" sz="2400" b="1" dirty="0" smtClean="0"/>
              <a:t>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Дать представление о выращивании растений из семян, о зависимости их роста от наличия влаги, света, тепла, почвы;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Учить наблюдать изменения в развитии растений, анализировать, делать простейшие выводы;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Воспитывать любознательность, коммуникативные навыки, трудолюбие, заботливое отношение к растениям.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214290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Системная паутинка  проекта«Овощи»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4"/>
          <p:cNvGraphicFramePr>
            <a:graphicFrameLocks/>
          </p:cNvGraphicFramePr>
          <p:nvPr/>
        </p:nvGraphicFramePr>
        <p:xfrm>
          <a:off x="642910" y="1357298"/>
          <a:ext cx="8229600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льдорадо\Desktop\Фон Огород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488" y="1071546"/>
            <a:ext cx="335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214290"/>
            <a:ext cx="557214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Ожидаемый результат: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1582341"/>
            <a:ext cx="74295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Дети получат представления о том, что растения живые, их сажают, поливают, выращивают;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Дети получат представления о труде взрослых, научатся правильно называть трудовые действия;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Проводимая работа позволяет воспитывать трудолюбие, бережное отношение к растениям;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Все участники проекта (дети, воспитатели, родители) получат положительные эмоции от полученных результатов.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1625</TotalTime>
  <Words>652</Words>
  <PresentationFormat>Экран (4:3)</PresentationFormat>
  <Paragraphs>167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арсений канин</dc:creator>
  <cp:lastModifiedBy>арсений канин</cp:lastModifiedBy>
  <cp:revision>185</cp:revision>
  <dcterms:created xsi:type="dcterms:W3CDTF">2018-03-17T12:11:09Z</dcterms:created>
  <dcterms:modified xsi:type="dcterms:W3CDTF">2023-05-30T03:36:15Z</dcterms:modified>
</cp:coreProperties>
</file>